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4204E-AD0D-47EA-B7F2-8639E1236318}">
  <a:tblStyle styleId="{C584204E-AD0D-47EA-B7F2-8639E123631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tcBdr/>
        <a:fill>
          <a:solidFill>
            <a:srgbClr val="CAD1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1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FFB4060-233C-4225-8EE2-B6B257B4BB91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79192e77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g3b79192e77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9192e7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3b79192e7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79192e7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g3b79192e7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3"/>
          <p:cNvGraphicFramePr/>
          <p:nvPr/>
        </p:nvGraphicFramePr>
        <p:xfrm>
          <a:off x="1197870" y="1700808"/>
          <a:ext cx="9796250" cy="2859450"/>
        </p:xfrm>
        <a:graphic>
          <a:graphicData uri="http://schemas.openxmlformats.org/drawingml/2006/table">
            <a:tbl>
              <a:tblPr>
                <a:noFill/>
                <a:tableStyleId>{C584204E-AD0D-47EA-B7F2-8639E1236318}</a:tableStyleId>
              </a:tblPr>
              <a:tblGrid>
                <a:gridCol w="9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</a:rPr>
                        <a:t>Version.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</a:rPr>
                        <a:t>Date.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</a:rPr>
                        <a:t>Content.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</a:rPr>
                        <a:t>Page.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</a:rPr>
                        <a:t>Owner.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strike="noStrike" cap="none"/>
                        <a:t>초안 작성: 메인 페이지 UI 제작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v0.2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7999" marR="0" lvl="0" indent="-10799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strike="noStrike" cap="none"/>
                        <a:t>브랜드 에셋 구축: 마스코트(선배냥) 캐릭터 제작 및 UI 적용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main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7999" marR="0" lvl="0" indent="-10799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strike="noStrike" cap="none"/>
                        <a:t>서비스 구조 개편 및 페이지 확장 : 랜딩 페이지와 채팅 페이지 분리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main, chat,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v0.4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7999" marR="0" lvl="0" indent="-10799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strike="noStrike" cap="none"/>
                        <a:t>검색기능 페이지 구현</a:t>
                      </a: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 se</a:t>
                      </a:r>
                      <a:r>
                        <a:rPr lang="en-US" sz="900"/>
                        <a:t>a</a:t>
                      </a:r>
                      <a:r>
                        <a:rPr lang="en-US" sz="900" u="none" strike="noStrike" cap="none"/>
                        <a:t>rch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lvl="0" indent="-5084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lvl="0" indent="-5084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lvl="0" indent="-5084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108000" marR="0" lvl="0" indent="-5084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4"/>
          <p:cNvGraphicFramePr/>
          <p:nvPr/>
        </p:nvGraphicFramePr>
        <p:xfrm>
          <a:off x="498763" y="719666"/>
          <a:ext cx="11148300" cy="370850"/>
        </p:xfrm>
        <a:graphic>
          <a:graphicData uri="http://schemas.openxmlformats.org/drawingml/2006/table">
            <a:tbl>
              <a:tblPr firstRow="1" bandRow="1">
                <a:noFill/>
                <a:tableStyleId>{BFFB4060-233C-4225-8EE2-B6B257B4BB91}</a:tableStyleId>
              </a:tblPr>
              <a:tblGrid>
                <a:gridCol w="18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랜딩 페이지(홈)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UI-001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2026-01-11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Google Shape;90;p14"/>
          <p:cNvSpPr/>
          <p:nvPr/>
        </p:nvSpPr>
        <p:spPr>
          <a:xfrm>
            <a:off x="9023927" y="1366982"/>
            <a:ext cx="2623130" cy="513541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1" name="Google Shape;91;p14"/>
          <p:cNvGraphicFramePr/>
          <p:nvPr/>
        </p:nvGraphicFramePr>
        <p:xfrm>
          <a:off x="9023927" y="2438400"/>
          <a:ext cx="2623125" cy="3000712"/>
        </p:xfrm>
        <a:graphic>
          <a:graphicData uri="http://schemas.openxmlformats.org/drawingml/2006/table">
            <a:tbl>
              <a:tblPr firstRow="1" bandRow="1">
                <a:noFill/>
                <a:tableStyleId>{C584204E-AD0D-47EA-B7F2-8639E1236318}</a:tableStyleId>
              </a:tblPr>
              <a:tblGrid>
                <a:gridCol w="66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로고/브랜딩(청년이음)</a:t>
                      </a:r>
                      <a:endParaRPr sz="11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마스코트 캐릭터 “선배냥”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(애니메이션 효과 추가)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/>
                        <a:t>정책 챗봇 진입 버튼(클릭 시 챗봇 화면 이동)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/>
                        <a:t>정책 검색 진입 버튼(클릭 시 정책 탐색 화면 이동)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인삿말 (친근함, 말풍선)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요소(고양이 발바닥 무늬, 민트계열 그라데이션 배경 톤)</a:t>
                      </a:r>
                      <a:r>
                        <a:rPr lang="en-US" sz="1000"/>
                        <a:t> </a:t>
                      </a:r>
                      <a:endParaRPr sz="1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Google Shape;92;p14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UIR-001,UIR-002, UIR-013</a:t>
            </a:r>
            <a:r>
              <a:rPr lang="en-US" sz="1100">
                <a:solidFill>
                  <a:schemeClr val="dk1"/>
                </a:solidFill>
              </a:rPr>
              <a:t/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 b="1">
                <a:solidFill>
                  <a:schemeClr val="dk1"/>
                </a:solidFill>
              </a:rPr>
              <a:t>NFR-003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" name="Google Shape;93;p14"/>
          <p:cNvCxnSpPr>
            <a:stCxn id="94" idx="1"/>
            <a:endCxn id="95" idx="0"/>
          </p:cNvCxnSpPr>
          <p:nvPr/>
        </p:nvCxnSpPr>
        <p:spPr>
          <a:xfrm rot="5400000">
            <a:off x="1630480" y="3075329"/>
            <a:ext cx="1568700" cy="583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96;p14"/>
          <p:cNvCxnSpPr>
            <a:stCxn id="94" idx="3"/>
            <a:endCxn id="97" idx="0"/>
          </p:cNvCxnSpPr>
          <p:nvPr/>
        </p:nvCxnSpPr>
        <p:spPr>
          <a:xfrm rot="-5400000" flipH="1">
            <a:off x="5690940" y="3192779"/>
            <a:ext cx="1568700" cy="348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8" name="Google Shape;98;p14" title="main_ieum.png"/>
          <p:cNvPicPr preferRelativeResize="0"/>
          <p:nvPr/>
        </p:nvPicPr>
        <p:blipFill rotWithShape="1">
          <a:blip r:embed="rId3">
            <a:alphaModFix/>
          </a:blip>
          <a:srcRect l="10662" r="9171"/>
          <a:stretch/>
        </p:blipFill>
        <p:spPr>
          <a:xfrm>
            <a:off x="2648575" y="1361862"/>
            <a:ext cx="3685508" cy="25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925" y="1678475"/>
            <a:ext cx="418125" cy="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975" y="28750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9950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9675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5175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7650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6421" y="2311000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3150" y="2235838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10">
            <a:alphaModFix/>
          </a:blip>
          <a:srcRect l="6956" r="4531"/>
          <a:stretch/>
        </p:blipFill>
        <p:spPr>
          <a:xfrm>
            <a:off x="4461025" y="4151400"/>
            <a:ext cx="4144548" cy="25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613" y="4188585"/>
            <a:ext cx="3846074" cy="24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521" y="5398825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4546" y="5450800"/>
            <a:ext cx="359550" cy="4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274320" y="137160"/>
            <a:ext cx="351089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 ID: UI-001    </a:t>
            </a:r>
            <a:r>
              <a:rPr b="1" dirty="0" err="1">
                <a:latin typeface="+mj-ea"/>
                <a:ea typeface="+mj-ea"/>
              </a:rPr>
              <a:t>화면명</a:t>
            </a:r>
            <a:r>
              <a:rPr b="1" dirty="0">
                <a:latin typeface="+mj-ea"/>
                <a:ea typeface="+mj-ea"/>
              </a:rPr>
              <a:t>: </a:t>
            </a:r>
            <a:r>
              <a:rPr b="1" dirty="0" err="1">
                <a:latin typeface="+mj-ea"/>
                <a:ea typeface="+mj-ea"/>
              </a:rPr>
              <a:t>랜딩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페이지</a:t>
            </a:r>
            <a:r>
              <a:rPr b="1" dirty="0">
                <a:latin typeface="+mj-ea"/>
                <a:ea typeface="+mj-ea"/>
              </a:rPr>
              <a:t>(홈)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15"/>
          <p:cNvGraphicFramePr/>
          <p:nvPr/>
        </p:nvGraphicFramePr>
        <p:xfrm>
          <a:off x="498763" y="719666"/>
          <a:ext cx="11148300" cy="370850"/>
        </p:xfrm>
        <a:graphic>
          <a:graphicData uri="http://schemas.openxmlformats.org/drawingml/2006/table">
            <a:tbl>
              <a:tblPr firstRow="1" bandRow="1">
                <a:noFill/>
                <a:tableStyleId>{BFFB4060-233C-4225-8EE2-B6B257B4BB91}</a:tableStyleId>
              </a:tblPr>
              <a:tblGrid>
                <a:gridCol w="18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정책 챗봇(초기 화면)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UI-002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2026-01-11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" name="Google Shape;116;p15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7" name="Google Shape;117;p15"/>
          <p:cNvGraphicFramePr/>
          <p:nvPr/>
        </p:nvGraphicFramePr>
        <p:xfrm>
          <a:off x="9023927" y="2438400"/>
          <a:ext cx="2623125" cy="2631800"/>
        </p:xfrm>
        <a:graphic>
          <a:graphicData uri="http://schemas.openxmlformats.org/drawingml/2006/table">
            <a:tbl>
              <a:tblPr firstRow="1" bandRow="1">
                <a:noFill/>
                <a:tableStyleId>{C584204E-AD0D-47EA-B7F2-8639E1236318}</a:tableStyleId>
              </a:tblPr>
              <a:tblGrid>
                <a:gridCol w="66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</a:rPr>
                        <a:t>서비스 로고(클릭 시 홈으로 이동)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사이드바 메뉴 상단(메뉴 열기/닫기,새 채팅창, 이용 가이드)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사이드바 메뉴 하단(검색으로 가기/글씨 크기 조절/대화 내용 저장)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챗봇 캐릭터 영역(선배냥)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추천 질문 버튼(FAQ 버튼 형태로 제공, 클릭 시 자동 입력되어 실행)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질문 입력창 및 전송 버튼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8" name="Google Shape;118;p15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FR-001,FR-002,FR-003,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UIR-004,UIR-005, NFR-003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50" y="1366975"/>
            <a:ext cx="8122051" cy="5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50" y="1459575"/>
            <a:ext cx="418125" cy="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50" y="25046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050" y="56969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250" y="38569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5796" y="5162150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8650" y="5957088"/>
            <a:ext cx="359551" cy="4148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TextBox 125"/>
          <p:cNvSpPr txBox="1"/>
          <p:nvPr/>
        </p:nvSpPr>
        <p:spPr>
          <a:xfrm>
            <a:off x="274320" y="137160"/>
            <a:ext cx="39004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 ID: UI-002    </a:t>
            </a:r>
            <a:r>
              <a:rPr b="1" dirty="0" err="1">
                <a:latin typeface="+mj-ea"/>
                <a:ea typeface="+mj-ea"/>
              </a:rPr>
              <a:t>화면명</a:t>
            </a:r>
            <a:r>
              <a:rPr b="1" dirty="0">
                <a:latin typeface="+mj-ea"/>
                <a:ea typeface="+mj-ea"/>
              </a:rPr>
              <a:t>: </a:t>
            </a:r>
            <a:r>
              <a:rPr b="1" dirty="0" err="1">
                <a:latin typeface="+mj-ea"/>
                <a:ea typeface="+mj-ea"/>
              </a:rPr>
              <a:t>정책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챗봇</a:t>
            </a:r>
            <a:r>
              <a:rPr b="1" dirty="0">
                <a:latin typeface="+mj-ea"/>
                <a:ea typeface="+mj-ea"/>
              </a:rPr>
              <a:t>(</a:t>
            </a:r>
            <a:r>
              <a:rPr b="1" dirty="0" err="1">
                <a:latin typeface="+mj-ea"/>
                <a:ea typeface="+mj-ea"/>
              </a:rPr>
              <a:t>초기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6"/>
          <p:cNvGraphicFramePr/>
          <p:nvPr/>
        </p:nvGraphicFramePr>
        <p:xfrm>
          <a:off x="498763" y="719666"/>
          <a:ext cx="11148300" cy="370850"/>
        </p:xfrm>
        <a:graphic>
          <a:graphicData uri="http://schemas.openxmlformats.org/drawingml/2006/table">
            <a:tbl>
              <a:tblPr firstRow="1" bandRow="1">
                <a:noFill/>
                <a:tableStyleId>{BFFB4060-233C-4225-8EE2-B6B257B4BB91}</a:tableStyleId>
              </a:tblPr>
              <a:tblGrid>
                <a:gridCol w="18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정책 챗봇(대화 화면)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UI-002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2026-01-11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" name="Google Shape;131;p16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" name="Google Shape;132;p16"/>
          <p:cNvGraphicFramePr/>
          <p:nvPr/>
        </p:nvGraphicFramePr>
        <p:xfrm>
          <a:off x="9023927" y="2438400"/>
          <a:ext cx="2623125" cy="2961850"/>
        </p:xfrm>
        <a:graphic>
          <a:graphicData uri="http://schemas.openxmlformats.org/drawingml/2006/table">
            <a:tbl>
              <a:tblPr firstRow="1" bandRow="1">
                <a:noFill/>
                <a:tableStyleId>{C584204E-AD0D-47EA-B7F2-8639E1236318}</a:tableStyleId>
              </a:tblPr>
              <a:tblGrid>
                <a:gridCol w="66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</a:rPr>
                        <a:t>서비스 로고(클릭 시 홈으로 이동)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사이드바 메뉴((메뉴 열기/닫기,새 채팅창, 이용 가이드,검색으로 가기/글씨 크기 조절/대화 내용 저장, 검색으로 가기/글씨 크기 조절/대화 내용 저장 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사용자 질문 말풍선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챗봇 답변 말풍선(자연어 기반 정책 요약 답변 제공)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추천 질문 버튼(연속 질의 수행)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질문 입력창 및 전송 버튼 (추가 질문 입력 시 새로운 응답 생성)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" name="Google Shape;133;p16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FR-001, FR-002, FR-004, UIR-004, UIR-005, NFR-001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900" y="1246062"/>
            <a:ext cx="6102600" cy="537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TextBox 134"/>
          <p:cNvSpPr txBox="1"/>
          <p:nvPr/>
        </p:nvSpPr>
        <p:spPr>
          <a:xfrm>
            <a:off x="274320" y="137160"/>
            <a:ext cx="39004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 ID: UI-002    </a:t>
            </a:r>
            <a:r>
              <a:rPr b="1" dirty="0" err="1">
                <a:latin typeface="+mj-ea"/>
                <a:ea typeface="+mj-ea"/>
              </a:rPr>
              <a:t>화면명</a:t>
            </a:r>
            <a:r>
              <a:rPr b="1" dirty="0">
                <a:latin typeface="+mj-ea"/>
                <a:ea typeface="+mj-ea"/>
              </a:rPr>
              <a:t>: </a:t>
            </a:r>
            <a:r>
              <a:rPr b="1" dirty="0" err="1">
                <a:latin typeface="+mj-ea"/>
                <a:ea typeface="+mj-ea"/>
              </a:rPr>
              <a:t>정책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챗봇</a:t>
            </a:r>
            <a:r>
              <a:rPr b="1" dirty="0">
                <a:latin typeface="+mj-ea"/>
                <a:ea typeface="+mj-ea"/>
              </a:rPr>
              <a:t>(</a:t>
            </a:r>
            <a:r>
              <a:rPr b="1" dirty="0" err="1">
                <a:latin typeface="+mj-ea"/>
                <a:ea typeface="+mj-ea"/>
              </a:rPr>
              <a:t>대화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17"/>
          <p:cNvGraphicFramePr/>
          <p:nvPr/>
        </p:nvGraphicFramePr>
        <p:xfrm>
          <a:off x="498763" y="719666"/>
          <a:ext cx="11148300" cy="518170"/>
        </p:xfrm>
        <a:graphic>
          <a:graphicData uri="http://schemas.openxmlformats.org/drawingml/2006/table">
            <a:tbl>
              <a:tblPr firstRow="1" bandRow="1">
                <a:noFill/>
                <a:tableStyleId>{BFFB4060-233C-4225-8EE2-B6B257B4BB91}</a:tableStyleId>
              </a:tblPr>
              <a:tblGrid>
                <a:gridCol w="18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정책 통합검색(필터 입력)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UI-003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2026-01-11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0" name="Google Shape;140;p17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1" name="Google Shape;141;p17"/>
          <p:cNvGraphicFramePr/>
          <p:nvPr/>
        </p:nvGraphicFramePr>
        <p:xfrm>
          <a:off x="9023927" y="2438400"/>
          <a:ext cx="2623125" cy="2301750"/>
        </p:xfrm>
        <a:graphic>
          <a:graphicData uri="http://schemas.openxmlformats.org/drawingml/2006/table">
            <a:tbl>
              <a:tblPr firstRow="1" bandRow="1">
                <a:noFill/>
                <a:tableStyleId>{C584204E-AD0D-47EA-B7F2-8639E1236318}</a:tableStyleId>
              </a:tblPr>
              <a:tblGrid>
                <a:gridCol w="66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</a:rPr>
                        <a:t>서비스 로고(클릭 시 홈으로 이동)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챗봇으로 이동 / 이용 가이드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검색어 입력란(키워드 직접 입력)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검색 조건 필터(지역/연령/연소득/학력 등)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검색 및 초기화 버튼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17"/>
          <p:cNvSpPr/>
          <p:nvPr/>
        </p:nvSpPr>
        <p:spPr>
          <a:xfrm>
            <a:off x="9023925" y="1318500"/>
            <a:ext cx="2623200" cy="111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FR-005</a:t>
            </a:r>
            <a:r>
              <a:rPr lang="en-US" sz="1100">
                <a:solidFill>
                  <a:schemeClr val="dk1"/>
                </a:solidFill>
              </a:rPr>
              <a:t> ,</a:t>
            </a:r>
            <a:r>
              <a:rPr lang="en-US" sz="1100" b="1">
                <a:solidFill>
                  <a:schemeClr val="dk1"/>
                </a:solidFill>
              </a:rPr>
              <a:t>FR-006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 b="1">
                <a:solidFill>
                  <a:schemeClr val="dk1"/>
                </a:solidFill>
              </a:rPr>
              <a:t>FR-007</a:t>
            </a:r>
            <a:r>
              <a:rPr lang="en-US" sz="1100">
                <a:solidFill>
                  <a:schemeClr val="dk1"/>
                </a:solidFill>
              </a:rPr>
              <a:t/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 b="1">
                <a:solidFill>
                  <a:schemeClr val="dk1"/>
                </a:solidFill>
              </a:rPr>
              <a:t>NFR-003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7" title="청년이음 정책검색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50" y="1422725"/>
            <a:ext cx="7894098" cy="49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275" y="1474675"/>
            <a:ext cx="359550" cy="42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950" y="18950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875" y="20926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5950" y="345470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5321" y="6081975"/>
            <a:ext cx="359550" cy="4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extBox 148"/>
          <p:cNvSpPr txBox="1"/>
          <p:nvPr/>
        </p:nvSpPr>
        <p:spPr>
          <a:xfrm>
            <a:off x="274320" y="137160"/>
            <a:ext cx="425949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 ID: UI-003    </a:t>
            </a:r>
            <a:r>
              <a:rPr b="1" dirty="0" err="1">
                <a:latin typeface="+mj-ea"/>
                <a:ea typeface="+mj-ea"/>
              </a:rPr>
              <a:t>화면명</a:t>
            </a:r>
            <a:r>
              <a:rPr b="1" dirty="0">
                <a:latin typeface="+mj-ea"/>
                <a:ea typeface="+mj-ea"/>
              </a:rPr>
              <a:t>: </a:t>
            </a:r>
            <a:r>
              <a:rPr b="1" dirty="0" err="1">
                <a:latin typeface="+mj-ea"/>
                <a:ea typeface="+mj-ea"/>
              </a:rPr>
              <a:t>정책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통합검색</a:t>
            </a:r>
            <a:r>
              <a:rPr b="1" dirty="0">
                <a:latin typeface="+mj-ea"/>
                <a:ea typeface="+mj-ea"/>
              </a:rPr>
              <a:t>(</a:t>
            </a:r>
            <a:r>
              <a:rPr b="1" dirty="0" err="1">
                <a:latin typeface="+mj-ea"/>
                <a:ea typeface="+mj-ea"/>
              </a:rPr>
              <a:t>필터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입력</a:t>
            </a:r>
            <a:r>
              <a:rPr b="1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18"/>
          <p:cNvGraphicFramePr/>
          <p:nvPr/>
        </p:nvGraphicFramePr>
        <p:xfrm>
          <a:off x="498763" y="719666"/>
          <a:ext cx="11148300" cy="518170"/>
        </p:xfrm>
        <a:graphic>
          <a:graphicData uri="http://schemas.openxmlformats.org/drawingml/2006/table">
            <a:tbl>
              <a:tblPr firstRow="1" bandRow="1">
                <a:noFill/>
                <a:tableStyleId>{BFFB4060-233C-4225-8EE2-B6B257B4BB91}</a:tableStyleId>
              </a:tblPr>
              <a:tblGrid>
                <a:gridCol w="18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정책 검색 결과(목록/페이지네이션)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UI-003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2026-01-11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" name="Google Shape;154;p18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5" name="Google Shape;155;p18"/>
          <p:cNvGraphicFramePr/>
          <p:nvPr/>
        </p:nvGraphicFramePr>
        <p:xfrm>
          <a:off x="9023927" y="2438400"/>
          <a:ext cx="2623125" cy="2834700"/>
        </p:xfrm>
        <a:graphic>
          <a:graphicData uri="http://schemas.openxmlformats.org/drawingml/2006/table">
            <a:tbl>
              <a:tblPr firstRow="1" bandRow="1">
                <a:noFill/>
                <a:tableStyleId>{C584204E-AD0D-47EA-B7F2-8639E1236318}</a:tableStyleId>
              </a:tblPr>
              <a:tblGrid>
                <a:gridCol w="66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</a:rPr>
                        <a:t>서비스 로고(클릭 시 홈으로 이동) </a:t>
                      </a:r>
                      <a:endParaRPr sz="10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챗봇으로 이동 / 이용 가이드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검색 결과 요약 (결과 건수 표시)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정책 카드 목록 (요약/상태/태그) + 자세히보기(상세보기) 버튼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정책 자세히보기 버튼 (클릭 시 정책 관련 상세정보 창 뜸)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0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페이지네이션 제공(이전/다음, 페이지 번호 버튼) 및 현재 페이지 표시</a:t>
                      </a:r>
                      <a:endParaRPr sz="10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6" name="Google Shape;156;p18"/>
          <p:cNvSpPr/>
          <p:nvPr/>
        </p:nvSpPr>
        <p:spPr>
          <a:xfrm>
            <a:off x="9023925" y="1366975"/>
            <a:ext cx="2623200" cy="1071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sz="11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FR-008</a:t>
            </a:r>
            <a:r>
              <a:rPr lang="en-US" sz="1100">
                <a:solidFill>
                  <a:schemeClr val="dk1"/>
                </a:solidFill>
              </a:rPr>
              <a:t> , </a:t>
            </a:r>
            <a:r>
              <a:rPr lang="en-US" sz="1100" b="1">
                <a:solidFill>
                  <a:schemeClr val="dk1"/>
                </a:solidFill>
              </a:rPr>
              <a:t>FR-005</a:t>
            </a:r>
            <a:r>
              <a:rPr lang="en-US" sz="1100">
                <a:solidFill>
                  <a:schemeClr val="dk1"/>
                </a:solidFill>
              </a:rPr>
              <a:t> , </a:t>
            </a:r>
            <a:r>
              <a:rPr lang="en-US" sz="1100" b="1">
                <a:solidFill>
                  <a:schemeClr val="dk1"/>
                </a:solidFill>
              </a:rPr>
              <a:t>FR-007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NFR-003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3" y="1288964"/>
            <a:ext cx="8113399" cy="482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375" y="1206250"/>
            <a:ext cx="359550" cy="42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75" y="14707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725" y="18415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4050" y="264940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2246" y="2886775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8075" y="5838013"/>
            <a:ext cx="359551" cy="414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TextBox 163"/>
          <p:cNvSpPr txBox="1"/>
          <p:nvPr/>
        </p:nvSpPr>
        <p:spPr>
          <a:xfrm>
            <a:off x="274320" y="137160"/>
            <a:ext cx="50273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b="1" dirty="0" err="1">
                <a:latin typeface="+mj-ea"/>
                <a:ea typeface="+mj-ea"/>
              </a:rPr>
              <a:t>화면</a:t>
            </a:r>
            <a:r>
              <a:rPr b="1" dirty="0">
                <a:latin typeface="+mj-ea"/>
                <a:ea typeface="+mj-ea"/>
              </a:rPr>
              <a:t> ID: UI-003    </a:t>
            </a:r>
            <a:r>
              <a:rPr b="1" dirty="0" err="1">
                <a:latin typeface="+mj-ea"/>
                <a:ea typeface="+mj-ea"/>
              </a:rPr>
              <a:t>화면명</a:t>
            </a:r>
            <a:r>
              <a:rPr b="1" dirty="0">
                <a:latin typeface="+mj-ea"/>
                <a:ea typeface="+mj-ea"/>
              </a:rPr>
              <a:t>: </a:t>
            </a:r>
            <a:r>
              <a:rPr b="1" dirty="0" err="1">
                <a:latin typeface="+mj-ea"/>
                <a:ea typeface="+mj-ea"/>
              </a:rPr>
              <a:t>정책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검색</a:t>
            </a:r>
            <a:r>
              <a:rPr b="1" dirty="0">
                <a:latin typeface="+mj-ea"/>
                <a:ea typeface="+mj-ea"/>
              </a:rPr>
              <a:t> </a:t>
            </a:r>
            <a:r>
              <a:rPr b="1" dirty="0" err="1">
                <a:latin typeface="+mj-ea"/>
                <a:ea typeface="+mj-ea"/>
              </a:rPr>
              <a:t>결과</a:t>
            </a:r>
            <a:r>
              <a:rPr b="1" dirty="0">
                <a:latin typeface="+mj-ea"/>
                <a:ea typeface="+mj-ea"/>
              </a:rPr>
              <a:t>(</a:t>
            </a:r>
            <a:r>
              <a:rPr b="1" dirty="0" err="1">
                <a:latin typeface="+mj-ea"/>
                <a:ea typeface="+mj-ea"/>
              </a:rPr>
              <a:t>목록</a:t>
            </a:r>
            <a:r>
              <a:rPr b="1" dirty="0">
                <a:latin typeface="+mj-ea"/>
                <a:ea typeface="+mj-ea"/>
              </a:rPr>
              <a:t>/</a:t>
            </a:r>
            <a:r>
              <a:rPr b="1" dirty="0" err="1">
                <a:latin typeface="+mj-ea"/>
                <a:ea typeface="+mj-ea"/>
              </a:rPr>
              <a:t>페이지네이션</a:t>
            </a:r>
            <a:r>
              <a:rPr b="1" dirty="0"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566</Words>
  <Application>Microsoft Office PowerPoint</Application>
  <PresentationFormat>와이드스크린</PresentationFormat>
  <Paragraphs>129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Jane</dc:creator>
  <cp:lastModifiedBy>user</cp:lastModifiedBy>
  <cp:revision>2</cp:revision>
  <dcterms:modified xsi:type="dcterms:W3CDTF">2026-01-11T05:05:06Z</dcterms:modified>
</cp:coreProperties>
</file>